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8" r:id="rId2"/>
    <p:sldId id="257" r:id="rId3"/>
    <p:sldId id="270" r:id="rId4"/>
    <p:sldId id="271" r:id="rId5"/>
    <p:sldId id="272" r:id="rId6"/>
    <p:sldId id="273" r:id="rId7"/>
    <p:sldId id="263" r:id="rId8"/>
    <p:sldId id="264" r:id="rId9"/>
    <p:sldId id="27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46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A6590-BF9A-4941-89C9-37C112D3E5F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4"/>
          <a:stretch/>
        </p:blipFill>
        <p:spPr>
          <a:xfrm>
            <a:off x="755576" y="548680"/>
            <a:ext cx="7560840" cy="4716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5590981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UTM Avo" pitchFamily="18" charset="0"/>
              </a:rPr>
              <a:t>Chuồn chuồn bay qua các luống rau.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1318" y="5590981"/>
            <a:ext cx="160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UTM Avo" pitchFamily="18" charset="0"/>
              </a:rPr>
              <a:t>uôn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134" y="5590981"/>
            <a:ext cx="160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UTM Avo" pitchFamily="18" charset="0"/>
              </a:rPr>
              <a:t>uôn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0232" y="5590981"/>
            <a:ext cx="160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UTM Avo" pitchFamily="18" charset="0"/>
              </a:rPr>
              <a:t>uông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4" r="1509"/>
          <a:stretch/>
        </p:blipFill>
        <p:spPr>
          <a:xfrm>
            <a:off x="611560" y="1496290"/>
            <a:ext cx="7562622" cy="4280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47667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UTM Avo" pitchFamily="18" charset="0"/>
              </a:rPr>
              <a:t>Mưa và nắng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1100137"/>
            <a:ext cx="7667625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2731567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 68: </a:t>
            </a:r>
            <a:r>
              <a:rPr lang="en-US" sz="4400" err="1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uôn</a:t>
            </a:r>
            <a:r>
              <a:rPr lang="en-US" sz="440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    uông</a:t>
            </a:r>
            <a:endParaRPr lang="en-US" sz="4400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7200"/>
            <a:ext cx="12557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509770" y="547254"/>
            <a:ext cx="32135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0000"/>
                </a:solidFill>
                <a:latin typeface="UTM Avo" pitchFamily="18" charset="0"/>
              </a:rPr>
              <a:t>uông</a:t>
            </a:r>
          </a:p>
        </p:txBody>
      </p:sp>
      <p:graphicFrame>
        <p:nvGraphicFramePr>
          <p:cNvPr id="2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373264"/>
              </p:ext>
            </p:extLst>
          </p:nvPr>
        </p:nvGraphicFramePr>
        <p:xfrm>
          <a:off x="3106417" y="2060577"/>
          <a:ext cx="3233422" cy="1128713"/>
        </p:xfrm>
        <a:graphic>
          <a:graphicData uri="http://schemas.openxmlformats.org/drawingml/2006/table">
            <a:tbl>
              <a:tblPr firstRow="1" bandRow="1"/>
              <a:tblGrid>
                <a:gridCol w="16167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67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28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72" marR="68572" marT="34295" marB="342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72" marR="68572" marT="34295" marB="342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3106420" y="3189288"/>
            <a:ext cx="3233420" cy="1128712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kern="0" dirty="0" err="1">
              <a:solidFill>
                <a:prstClr val="black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6420" y="2073275"/>
            <a:ext cx="11607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prstClr val="black"/>
                </a:solidFill>
                <a:latin typeface="VNI-Avo" pitchFamily="2" charset="0"/>
              </a:rPr>
              <a:t>b</a:t>
            </a:r>
            <a:endParaRPr lang="en-US" sz="60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2146300"/>
            <a:ext cx="24400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FF0000"/>
                </a:solidFill>
                <a:latin typeface="UTM Avo" pitchFamily="18" charset="0"/>
              </a:rPr>
              <a:t>uôn</a:t>
            </a:r>
            <a:endParaRPr lang="en-US" sz="6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4648902"/>
            <a:ext cx="87849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prstClr val="black"/>
                </a:solidFill>
                <a:latin typeface="UTM Avo" pitchFamily="18" charset="0"/>
              </a:rPr>
              <a:t>khuôn    muốn    muộn    nguồn</a:t>
            </a:r>
            <a:endParaRPr lang="en-US" sz="4000" b="1" dirty="0">
              <a:solidFill>
                <a:prstClr val="black"/>
              </a:solidFill>
              <a:latin typeface="UTM Avo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046832" y="4653136"/>
            <a:ext cx="13649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UTM Avo" pitchFamily="18" charset="0"/>
              </a:rPr>
              <a:t>uôn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36362" y="540327"/>
            <a:ext cx="24476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>
                <a:solidFill>
                  <a:srgbClr val="FF0000"/>
                </a:solidFill>
                <a:latin typeface="UTM Avo" pitchFamily="18" charset="0"/>
              </a:rPr>
              <a:t>uôn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5673442"/>
            <a:ext cx="9144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prstClr val="black"/>
                </a:solidFill>
                <a:latin typeface="UTM Avo" pitchFamily="18" charset="0"/>
              </a:rPr>
              <a:t>buồng    luống    thuổng    vuông    </a:t>
            </a:r>
            <a:endParaRPr lang="en-US" sz="4000" b="1" dirty="0">
              <a:solidFill>
                <a:prstClr val="black"/>
              </a:solidFill>
              <a:latin typeface="UTM Avo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162371" y="4653136"/>
            <a:ext cx="13473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UTM Avo" pitchFamily="18" charset="0"/>
              </a:rPr>
              <a:t>uôn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23528" y="5673442"/>
            <a:ext cx="19999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UTM Avo" pitchFamily="18" charset="0"/>
              </a:rPr>
              <a:t>uông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6885" y="3245812"/>
            <a:ext cx="3045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UTM Avo" pitchFamily="18" charset="0"/>
              </a:rPr>
              <a:t>chuồn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23928" y="3245812"/>
            <a:ext cx="24400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FF0000"/>
                </a:solidFill>
                <a:latin typeface="UTM Avo" pitchFamily="18" charset="0"/>
              </a:rPr>
              <a:t>uôn</a:t>
            </a:r>
            <a:endParaRPr lang="en-US" sz="6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231486" y="4650788"/>
            <a:ext cx="14287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UTM Avo" pitchFamily="18" charset="0"/>
              </a:rPr>
              <a:t>uôn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380312" y="4653136"/>
            <a:ext cx="1584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UTM Avo" pitchFamily="18" charset="0"/>
              </a:rPr>
              <a:t>uôn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483768" y="5673442"/>
            <a:ext cx="18738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UTM Avo" pitchFamily="18" charset="0"/>
              </a:rPr>
              <a:t>uông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888026" y="5673442"/>
            <a:ext cx="19882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UTM Avo" pitchFamily="18" charset="0"/>
              </a:rPr>
              <a:t>uông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078452" y="5661248"/>
            <a:ext cx="21878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UTM Avo" pitchFamily="18" charset="0"/>
              </a:rPr>
              <a:t>uông</a:t>
            </a:r>
          </a:p>
        </p:txBody>
      </p:sp>
    </p:spTree>
    <p:extLst>
      <p:ext uri="{BB962C8B-B14F-4D97-AF65-F5344CB8AC3E}">
        <p14:creationId xmlns:p14="http://schemas.microsoft.com/office/powerpoint/2010/main" val="123630429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2" grpId="0"/>
      <p:bldP spid="27" grpId="0" animBg="1"/>
      <p:bldP spid="19" grpId="0"/>
      <p:bldP spid="36" grpId="0" animBg="1"/>
      <p:bldP spid="3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856" y="5334307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UTM Avo" pitchFamily="18" charset="0"/>
              </a:rPr>
              <a:t>cuộn chỉ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35896" y="5334307"/>
            <a:ext cx="15121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0000"/>
                </a:solidFill>
                <a:latin typeface="UTM Avo" pitchFamily="18" charset="0"/>
              </a:rPr>
              <a:t>uôn</a:t>
            </a:r>
            <a:endParaRPr lang="en-US" altLang="en-US" sz="4000" b="1">
              <a:solidFill>
                <a:srgbClr val="FF0000"/>
              </a:solidFill>
              <a:latin typeface="UTM Avo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12879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3206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856" y="576635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UTM Avo" pitchFamily="18" charset="0"/>
              </a:rPr>
              <a:t>buồng chuối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75856" y="5766355"/>
            <a:ext cx="26642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0000"/>
                </a:solidFill>
                <a:latin typeface="UTM Avo" pitchFamily="18" charset="0"/>
              </a:rPr>
              <a:t>uông</a:t>
            </a:r>
            <a:endParaRPr lang="en-US" altLang="en-US" sz="4000" b="1">
              <a:solidFill>
                <a:srgbClr val="FF0000"/>
              </a:solidFill>
              <a:latin typeface="UTM Avo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9"/>
            <a:ext cx="727280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8368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1833" y="5525687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UTM Avo" pitchFamily="18" charset="0"/>
              </a:rPr>
              <a:t>quả chuông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16016" y="5517232"/>
            <a:ext cx="26642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0000"/>
                </a:solidFill>
                <a:latin typeface="UTM Avo" pitchFamily="18" charset="0"/>
              </a:rPr>
              <a:t>uông</a:t>
            </a:r>
            <a:endParaRPr lang="en-US" altLang="en-US" sz="4000" b="1">
              <a:solidFill>
                <a:srgbClr val="FF0000"/>
              </a:solidFill>
              <a:latin typeface="UTM Avo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33" y="620688"/>
            <a:ext cx="4433129" cy="443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0724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" r="82799" b="77092"/>
          <a:stretch/>
        </p:blipFill>
        <p:spPr>
          <a:xfrm>
            <a:off x="323528" y="102033"/>
            <a:ext cx="1253333" cy="10227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97"/>
          <a:stretch/>
        </p:blipFill>
        <p:spPr>
          <a:xfrm>
            <a:off x="683568" y="620689"/>
            <a:ext cx="7704856" cy="3397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920276"/>
            <a:ext cx="88569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UTM Avo" pitchFamily="18" charset="0"/>
              </a:rPr>
              <a:t>	</a:t>
            </a:r>
            <a:r>
              <a:rPr lang="en-US" sz="3000">
                <a:latin typeface="UTM Avo" pitchFamily="18" charset="0"/>
              </a:rPr>
              <a:t>Trời sắp mưa. Chuồn chuồn bay thấp. Bầu trời đen kịt. Gió thổi mạnh cuốn theo những đám lá khô. Rồi mưa ào ào trút xuống.</a:t>
            </a:r>
          </a:p>
          <a:p>
            <a:pPr algn="just"/>
            <a:r>
              <a:rPr lang="en-US" sz="3000">
                <a:latin typeface="UTM Avo" pitchFamily="18" charset="0"/>
              </a:rPr>
              <a:t>	Mưa tạnh, những hạt mưa long lanh đọng trên các cuống lá. Bầu trời trong xanh, không khí mát mẻ.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D2A5A8D7-4C42-49C7-B090-B37FAE0852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95936" y="3951716"/>
            <a:ext cx="112576" cy="4920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2A5A8D7-4C42-49C7-B090-B37FAE0852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995928" y="4028080"/>
            <a:ext cx="112576" cy="4920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2A5A8D7-4C42-49C7-B090-B37FAE0852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635896" y="4480149"/>
            <a:ext cx="112576" cy="4920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2A5A8D7-4C42-49C7-B090-B37FAE0852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51920" y="4947938"/>
            <a:ext cx="112576" cy="4920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2A5A8D7-4C42-49C7-B090-B37FAE0852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748464" y="4982410"/>
            <a:ext cx="112576" cy="4920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2A5A8D7-4C42-49C7-B090-B37FAE0852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76056" y="5877272"/>
            <a:ext cx="112576" cy="4920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2A5A8D7-4C42-49C7-B090-B37FAE0852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51920" y="6317783"/>
            <a:ext cx="112576" cy="4920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4611750" y="3912727"/>
            <a:ext cx="11537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latin typeface="UTM Avo" pitchFamily="18" charset="0"/>
              </a:rPr>
              <a:t>uôn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2160" y="3924345"/>
            <a:ext cx="11537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latin typeface="UTM Avo" pitchFamily="18" charset="0"/>
              </a:rPr>
              <a:t>uôn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92280" y="4365104"/>
            <a:ext cx="1153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UTM Avo" pitchFamily="18" charset="0"/>
              </a:rPr>
              <a:t>uôn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8006" y="5766824"/>
            <a:ext cx="232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latin typeface="UTM Avo" pitchFamily="18" charset="0"/>
              </a:rPr>
              <a:t>uông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72462" y="4869160"/>
            <a:ext cx="232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latin typeface="UTM Avo" pitchFamily="18" charset="0"/>
              </a:rPr>
              <a:t>uông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992" y="3862789"/>
            <a:ext cx="68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8984" y="5228410"/>
            <a:ext cx="68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232" y="404664"/>
            <a:ext cx="88569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UTM Avo" pitchFamily="18" charset="0"/>
              </a:rPr>
              <a:t>	</a:t>
            </a:r>
            <a:r>
              <a:rPr lang="en-US" sz="4400">
                <a:latin typeface="UTM Avo" pitchFamily="18" charset="0"/>
              </a:rPr>
              <a:t>Trời sắp mưa. Chuồn chuồn bay thấp. Bầu trời đen kịt. Gió thổi mạnh cuốn theo những đám lá khô. Rồi mưa ào ào trút xuống.</a:t>
            </a:r>
          </a:p>
          <a:p>
            <a:pPr algn="just"/>
            <a:r>
              <a:rPr lang="en-US" sz="4400">
                <a:latin typeface="UTM Avo" pitchFamily="18" charset="0"/>
              </a:rPr>
              <a:t>	Mưa tạnh, những hạt mưa long lanh đọng trên các cuống lá. Bầu trời trong xanh, không khí mát mẻ.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D2A5A8D7-4C42-49C7-B090-B37FAE0852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55452" y="620688"/>
            <a:ext cx="112576" cy="4920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2A5A8D7-4C42-49C7-B090-B37FAE0852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59832" y="1268760"/>
            <a:ext cx="112576" cy="4920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2A5A8D7-4C42-49C7-B090-B37FAE0852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740352" y="1268760"/>
            <a:ext cx="112576" cy="4920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2A5A8D7-4C42-49C7-B090-B37FAE0852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63888" y="2636912"/>
            <a:ext cx="112576" cy="4920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2A5A8D7-4C42-49C7-B090-B37FAE0852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71600" y="5302929"/>
            <a:ext cx="112576" cy="4920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2A5A8D7-4C42-49C7-B090-B37FAE0852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23728" y="3356992"/>
            <a:ext cx="112576" cy="4920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2A5A8D7-4C42-49C7-B090-B37FAE0852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94972" y="5949280"/>
            <a:ext cx="112576" cy="4920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39552" y="404664"/>
            <a:ext cx="68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4086" y="3789040"/>
            <a:ext cx="68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0228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59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17</cp:revision>
  <dcterms:created xsi:type="dcterms:W3CDTF">2020-08-22T03:34:00Z</dcterms:created>
  <dcterms:modified xsi:type="dcterms:W3CDTF">2024-11-26T01:34:39Z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